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4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7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ACA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74B64-FEFC-4A36-A60E-2286AFBFC28A}" v="12" dt="2021-09-14T14:11:18.860"/>
    <p1510:client id="{3A6A2170-4A66-4D74-A33A-F37E4041695B}" v="8" dt="2021-09-14T11:51:46.429"/>
    <p1510:client id="{41DCE9DE-D0D9-41B6-ACD9-111515F73872}" v="23" dt="2021-09-14T14:14:56.798"/>
    <p1510:client id="{A39322C5-84C3-407B-B546-96DBE6A2F0FA}" v="4" dt="2021-09-14T06:30:44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6307" autoAdjust="0"/>
  </p:normalViewPr>
  <p:slideViewPr>
    <p:cSldViewPr>
      <p:cViewPr varScale="1">
        <p:scale>
          <a:sx n="74" d="100"/>
          <a:sy n="74" d="100"/>
        </p:scale>
        <p:origin x="1013" y="86"/>
      </p:cViewPr>
      <p:guideLst>
        <p:guide orient="horz" pos="4065"/>
        <p:guide pos="37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ppuis Thierry" userId="S::thierry.chappuis@hes-so.ch::170e7088-c20a-49f3-b62f-e9f8da343655" providerId="AD" clId="Web-{3A6A2170-4A66-4D74-A33A-F37E4041695B}"/>
    <pc:docChg chg="modSld">
      <pc:chgData name="Chappuis Thierry" userId="S::thierry.chappuis@hes-so.ch::170e7088-c20a-49f3-b62f-e9f8da343655" providerId="AD" clId="Web-{3A6A2170-4A66-4D74-A33A-F37E4041695B}" dt="2021-09-14T11:51:46.429" v="7" actId="14100"/>
      <pc:docMkLst>
        <pc:docMk/>
      </pc:docMkLst>
      <pc:sldChg chg="addSp delSp modSp">
        <pc:chgData name="Chappuis Thierry" userId="S::thierry.chappuis@hes-so.ch::170e7088-c20a-49f3-b62f-e9f8da343655" providerId="AD" clId="Web-{3A6A2170-4A66-4D74-A33A-F37E4041695B}" dt="2021-09-14T11:51:46.429" v="7" actId="14100"/>
        <pc:sldMkLst>
          <pc:docMk/>
          <pc:sldMk cId="494562596" sldId="258"/>
        </pc:sldMkLst>
        <pc:spChg chg="mod">
          <ac:chgData name="Chappuis Thierry" userId="S::thierry.chappuis@hes-so.ch::170e7088-c20a-49f3-b62f-e9f8da343655" providerId="AD" clId="Web-{3A6A2170-4A66-4D74-A33A-F37E4041695B}" dt="2021-09-14T11:51:46.429" v="7" actId="14100"/>
          <ac:spMkLst>
            <pc:docMk/>
            <pc:sldMk cId="494562596" sldId="258"/>
            <ac:spMk id="5" creationId="{E3610FD0-A05C-4730-B189-312807307B13}"/>
          </ac:spMkLst>
        </pc:spChg>
        <pc:picChg chg="add mod">
          <ac:chgData name="Chappuis Thierry" userId="S::thierry.chappuis@hes-so.ch::170e7088-c20a-49f3-b62f-e9f8da343655" providerId="AD" clId="Web-{3A6A2170-4A66-4D74-A33A-F37E4041695B}" dt="2021-09-14T11:51:42.726" v="6" actId="14100"/>
          <ac:picMkLst>
            <pc:docMk/>
            <pc:sldMk cId="494562596" sldId="258"/>
            <ac:picMk id="3" creationId="{36CA894B-1BFC-47E8-8E13-16071A03A9F2}"/>
          </ac:picMkLst>
        </pc:picChg>
        <pc:picChg chg="del">
          <ac:chgData name="Chappuis Thierry" userId="S::thierry.chappuis@hes-so.ch::170e7088-c20a-49f3-b62f-e9f8da343655" providerId="AD" clId="Web-{3A6A2170-4A66-4D74-A33A-F37E4041695B}" dt="2021-09-14T11:50:40.835" v="0"/>
          <ac:picMkLst>
            <pc:docMk/>
            <pc:sldMk cId="494562596" sldId="258"/>
            <ac:picMk id="6" creationId="{3375AA57-1494-48AB-B371-7BB90AE108A5}"/>
          </ac:picMkLst>
        </pc:picChg>
      </pc:sldChg>
    </pc:docChg>
  </pc:docChgLst>
  <pc:docChgLst>
    <pc:chgData name="Chappuis Thierry" userId="S::thierry.chappuis@hes-so.ch::170e7088-c20a-49f3-b62f-e9f8da343655" providerId="AD" clId="Web-{A39322C5-84C3-407B-B546-96DBE6A2F0FA}"/>
    <pc:docChg chg="modSld">
      <pc:chgData name="Chappuis Thierry" userId="S::thierry.chappuis@hes-so.ch::170e7088-c20a-49f3-b62f-e9f8da343655" providerId="AD" clId="Web-{A39322C5-84C3-407B-B546-96DBE6A2F0FA}" dt="2021-09-14T06:30:44.024" v="3" actId="14100"/>
      <pc:docMkLst>
        <pc:docMk/>
      </pc:docMkLst>
      <pc:sldChg chg="modSp">
        <pc:chgData name="Chappuis Thierry" userId="S::thierry.chappuis@hes-so.ch::170e7088-c20a-49f3-b62f-e9f8da343655" providerId="AD" clId="Web-{A39322C5-84C3-407B-B546-96DBE6A2F0FA}" dt="2021-09-14T06:29:33.164" v="1" actId="14100"/>
        <pc:sldMkLst>
          <pc:docMk/>
          <pc:sldMk cId="494562596" sldId="258"/>
        </pc:sldMkLst>
        <pc:picChg chg="mod">
          <ac:chgData name="Chappuis Thierry" userId="S::thierry.chappuis@hes-so.ch::170e7088-c20a-49f3-b62f-e9f8da343655" providerId="AD" clId="Web-{A39322C5-84C3-407B-B546-96DBE6A2F0FA}" dt="2021-09-14T06:29:33.164" v="1" actId="14100"/>
          <ac:picMkLst>
            <pc:docMk/>
            <pc:sldMk cId="494562596" sldId="258"/>
            <ac:picMk id="6" creationId="{3375AA57-1494-48AB-B371-7BB90AE108A5}"/>
          </ac:picMkLst>
        </pc:picChg>
      </pc:sldChg>
      <pc:sldChg chg="modSp">
        <pc:chgData name="Chappuis Thierry" userId="S::thierry.chappuis@hes-so.ch::170e7088-c20a-49f3-b62f-e9f8da343655" providerId="AD" clId="Web-{A39322C5-84C3-407B-B546-96DBE6A2F0FA}" dt="2021-09-14T06:30:44.024" v="3" actId="14100"/>
        <pc:sldMkLst>
          <pc:docMk/>
          <pc:sldMk cId="174068408" sldId="259"/>
        </pc:sldMkLst>
        <pc:spChg chg="mod">
          <ac:chgData name="Chappuis Thierry" userId="S::thierry.chappuis@hes-so.ch::170e7088-c20a-49f3-b62f-e9f8da343655" providerId="AD" clId="Web-{A39322C5-84C3-407B-B546-96DBE6A2F0FA}" dt="2021-09-14T06:30:44.024" v="3" actId="14100"/>
          <ac:spMkLst>
            <pc:docMk/>
            <pc:sldMk cId="174068408" sldId="259"/>
            <ac:spMk id="3" creationId="{E3CD1363-A687-49D0-885C-A1349613EA43}"/>
          </ac:spMkLst>
        </pc:spChg>
      </pc:sldChg>
    </pc:docChg>
  </pc:docChgLst>
  <pc:docChgLst>
    <pc:chgData name="Chappuis Thierry" userId="S::thierry.chappuis@hes-so.ch::170e7088-c20a-49f3-b62f-e9f8da343655" providerId="AD" clId="Web-{23374B64-FEFC-4A36-A60E-2286AFBFC28A}"/>
    <pc:docChg chg="modSld">
      <pc:chgData name="Chappuis Thierry" userId="S::thierry.chappuis@hes-so.ch::170e7088-c20a-49f3-b62f-e9f8da343655" providerId="AD" clId="Web-{23374B64-FEFC-4A36-A60E-2286AFBFC28A}" dt="2021-09-14T14:11:18.860" v="11"/>
      <pc:docMkLst>
        <pc:docMk/>
      </pc:docMkLst>
      <pc:sldChg chg="addSp delSp modSp">
        <pc:chgData name="Chappuis Thierry" userId="S::thierry.chappuis@hes-so.ch::170e7088-c20a-49f3-b62f-e9f8da343655" providerId="AD" clId="Web-{23374B64-FEFC-4A36-A60E-2286AFBFC28A}" dt="2021-09-14T14:11:18.860" v="11"/>
        <pc:sldMkLst>
          <pc:docMk/>
          <pc:sldMk cId="1933108776" sldId="261"/>
        </pc:sldMkLst>
        <pc:picChg chg="add del ord">
          <ac:chgData name="Chappuis Thierry" userId="S::thierry.chappuis@hes-so.ch::170e7088-c20a-49f3-b62f-e9f8da343655" providerId="AD" clId="Web-{23374B64-FEFC-4A36-A60E-2286AFBFC28A}" dt="2021-09-14T14:11:18.860" v="11"/>
          <ac:picMkLst>
            <pc:docMk/>
            <pc:sldMk cId="1933108776" sldId="261"/>
            <ac:picMk id="5" creationId="{E89C1D77-2E66-40AD-B6B6-33A9469DB243}"/>
          </ac:picMkLst>
        </pc:picChg>
        <pc:picChg chg="mod">
          <ac:chgData name="Chappuis Thierry" userId="S::thierry.chappuis@hes-so.ch::170e7088-c20a-49f3-b62f-e9f8da343655" providerId="AD" clId="Web-{23374B64-FEFC-4A36-A60E-2286AFBFC28A}" dt="2021-09-14T14:11:08.220" v="7" actId="1076"/>
          <ac:picMkLst>
            <pc:docMk/>
            <pc:sldMk cId="1933108776" sldId="261"/>
            <ac:picMk id="6" creationId="{C399D2A3-F022-4D58-993C-2C5C81A15E16}"/>
          </ac:picMkLst>
        </pc:picChg>
        <pc:picChg chg="mod">
          <ac:chgData name="Chappuis Thierry" userId="S::thierry.chappuis@hes-so.ch::170e7088-c20a-49f3-b62f-e9f8da343655" providerId="AD" clId="Web-{23374B64-FEFC-4A36-A60E-2286AFBFC28A}" dt="2021-09-14T14:11:11.345" v="8" actId="1076"/>
          <ac:picMkLst>
            <pc:docMk/>
            <pc:sldMk cId="1933108776" sldId="261"/>
            <ac:picMk id="8" creationId="{23C416AD-9FDE-4AE2-ABF7-47A28B66BC00}"/>
          </ac:picMkLst>
        </pc:picChg>
        <pc:picChg chg="mod">
          <ac:chgData name="Chappuis Thierry" userId="S::thierry.chappuis@hes-so.ch::170e7088-c20a-49f3-b62f-e9f8da343655" providerId="AD" clId="Web-{23374B64-FEFC-4A36-A60E-2286AFBFC28A}" dt="2021-09-14T14:11:13.907" v="9" actId="1076"/>
          <ac:picMkLst>
            <pc:docMk/>
            <pc:sldMk cId="1933108776" sldId="261"/>
            <ac:picMk id="10" creationId="{7FD8745B-67BE-478C-B2AD-7E5DE3CE706F}"/>
          </ac:picMkLst>
        </pc:picChg>
      </pc:sldChg>
    </pc:docChg>
  </pc:docChgLst>
  <pc:docChgLst>
    <pc:chgData name="Chappuis Thierry" userId="S::thierry.chappuis@hes-so.ch::170e7088-c20a-49f3-b62f-e9f8da343655" providerId="AD" clId="Web-{41DCE9DE-D0D9-41B6-ACD9-111515F73872}"/>
    <pc:docChg chg="addSld delSld modSld">
      <pc:chgData name="Chappuis Thierry" userId="S::thierry.chappuis@hes-so.ch::170e7088-c20a-49f3-b62f-e9f8da343655" providerId="AD" clId="Web-{41DCE9DE-D0D9-41B6-ACD9-111515F73872}" dt="2021-09-14T14:14:56.798" v="20"/>
      <pc:docMkLst>
        <pc:docMk/>
      </pc:docMkLst>
      <pc:sldChg chg="addSp delSp modSp new del">
        <pc:chgData name="Chappuis Thierry" userId="S::thierry.chappuis@hes-so.ch::170e7088-c20a-49f3-b62f-e9f8da343655" providerId="AD" clId="Web-{41DCE9DE-D0D9-41B6-ACD9-111515F73872}" dt="2021-09-14T14:14:56.798" v="20"/>
        <pc:sldMkLst>
          <pc:docMk/>
          <pc:sldMk cId="2319208987" sldId="265"/>
        </pc:sldMkLst>
        <pc:spChg chg="add del">
          <ac:chgData name="Chappuis Thierry" userId="S::thierry.chappuis@hes-so.ch::170e7088-c20a-49f3-b62f-e9f8da343655" providerId="AD" clId="Web-{41DCE9DE-D0D9-41B6-ACD9-111515F73872}" dt="2021-09-14T14:12:59.938" v="7"/>
          <ac:spMkLst>
            <pc:docMk/>
            <pc:sldMk cId="2319208987" sldId="265"/>
            <ac:spMk id="6" creationId="{0FAED7D6-120B-488D-8A6B-61CA50500DB7}"/>
          </ac:spMkLst>
        </pc:spChg>
        <pc:spChg chg="add del">
          <ac:chgData name="Chappuis Thierry" userId="S::thierry.chappuis@hes-so.ch::170e7088-c20a-49f3-b62f-e9f8da343655" providerId="AD" clId="Web-{41DCE9DE-D0D9-41B6-ACD9-111515F73872}" dt="2021-09-14T14:12:59.922" v="6"/>
          <ac:spMkLst>
            <pc:docMk/>
            <pc:sldMk cId="2319208987" sldId="265"/>
            <ac:spMk id="8" creationId="{E9DC3CCE-A1BE-433A-8285-1FD327E67CCD}"/>
          </ac:spMkLst>
        </pc:spChg>
        <pc:spChg chg="add del">
          <ac:chgData name="Chappuis Thierry" userId="S::thierry.chappuis@hes-so.ch::170e7088-c20a-49f3-b62f-e9f8da343655" providerId="AD" clId="Web-{41DCE9DE-D0D9-41B6-ACD9-111515F73872}" dt="2021-09-14T14:12:57.563" v="5"/>
          <ac:spMkLst>
            <pc:docMk/>
            <pc:sldMk cId="2319208987" sldId="265"/>
            <ac:spMk id="10" creationId="{F3A5B755-DC6D-40F2-94B5-CAAE08BC2D02}"/>
          </ac:spMkLst>
        </pc:spChg>
        <pc:spChg chg="add del mod">
          <ac:chgData name="Chappuis Thierry" userId="S::thierry.chappuis@hes-so.ch::170e7088-c20a-49f3-b62f-e9f8da343655" providerId="AD" clId="Web-{41DCE9DE-D0D9-41B6-ACD9-111515F73872}" dt="2021-09-14T14:14:26.517" v="14"/>
          <ac:spMkLst>
            <pc:docMk/>
            <pc:sldMk cId="2319208987" sldId="265"/>
            <ac:spMk id="12" creationId="{C47436BF-6938-42C9-BEC6-1D6032B821C9}"/>
          </ac:spMkLst>
        </pc:spChg>
        <pc:spChg chg="add del">
          <ac:chgData name="Chappuis Thierry" userId="S::thierry.chappuis@hes-so.ch::170e7088-c20a-49f3-b62f-e9f8da343655" providerId="AD" clId="Web-{41DCE9DE-D0D9-41B6-ACD9-111515F73872}" dt="2021-09-14T14:14:29.954" v="15"/>
          <ac:spMkLst>
            <pc:docMk/>
            <pc:sldMk cId="2319208987" sldId="265"/>
            <ac:spMk id="14" creationId="{49395683-A83F-4FF5-96D1-327E4BB223E6}"/>
          </ac:spMkLst>
        </pc:spChg>
        <pc:spChg chg="add del">
          <ac:chgData name="Chappuis Thierry" userId="S::thierry.chappuis@hes-so.ch::170e7088-c20a-49f3-b62f-e9f8da343655" providerId="AD" clId="Web-{41DCE9DE-D0D9-41B6-ACD9-111515F73872}" dt="2021-09-14T14:14:51.314" v="19"/>
          <ac:spMkLst>
            <pc:docMk/>
            <pc:sldMk cId="2319208987" sldId="265"/>
            <ac:spMk id="16" creationId="{91D13D91-071D-4105-8E53-EC65FDE031AD}"/>
          </ac:spMkLst>
        </pc:spChg>
        <pc:spChg chg="add del">
          <ac:chgData name="Chappuis Thierry" userId="S::thierry.chappuis@hes-so.ch::170e7088-c20a-49f3-b62f-e9f8da343655" providerId="AD" clId="Web-{41DCE9DE-D0D9-41B6-ACD9-111515F73872}" dt="2021-09-14T14:14:51.314" v="18"/>
          <ac:spMkLst>
            <pc:docMk/>
            <pc:sldMk cId="2319208987" sldId="265"/>
            <ac:spMk id="18" creationId="{D8825C04-C1E1-40D1-B088-70A6C4276BDF}"/>
          </ac:spMkLst>
        </pc:spChg>
        <pc:picChg chg="add">
          <ac:chgData name="Chappuis Thierry" userId="S::thierry.chappuis@hes-so.ch::170e7088-c20a-49f3-b62f-e9f8da343655" providerId="AD" clId="Web-{41DCE9DE-D0D9-41B6-ACD9-111515F73872}" dt="2021-09-14T14:12:22.562" v="1"/>
          <ac:picMkLst>
            <pc:docMk/>
            <pc:sldMk cId="2319208987" sldId="265"/>
            <ac:picMk id="4" creationId="{EA98F396-BA97-4DD7-9519-01B1F8C42C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2E387-369A-44D4-AD3B-DFDB3E6A6D85}" type="datetimeFigureOut">
              <a:rPr lang="fr-CH" smtClean="0"/>
              <a:t>14.09.2021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482E5-D162-43A0-8B9B-563A048FB01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43229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2B6BC-DEAA-479E-98BC-4E921B6BFA47}" type="datetimeFigureOut">
              <a:rPr lang="fr-CH" smtClean="0"/>
              <a:t>14.09.2021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7F64-8800-4636-9938-9BBD3B4FC4FA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003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Image thermogramme DSC ?</a:t>
            </a:r>
          </a:p>
          <a:p>
            <a:r>
              <a:rPr lang="fr-CH" dirty="0"/>
              <a:t>Photo </a:t>
            </a:r>
            <a:r>
              <a:rPr lang="fr-CH" dirty="0" err="1"/>
              <a:t>easy</a:t>
            </a:r>
            <a:r>
              <a:rPr lang="fr-CH" dirty="0"/>
              <a:t> max / RC1 ?</a:t>
            </a:r>
          </a:p>
          <a:p>
            <a:r>
              <a:rPr lang="fr-CH" dirty="0"/>
              <a:t>Image de matrice d’analyse de risque ?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A7F64-8800-4636-9938-9BBD3B4FC4FA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4316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Photos de nos équipements (voir mini film ?)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A7F64-8800-4636-9938-9BBD3B4FC4FA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Photos des «grands équipements», des images des «écrans de contrôles», etc….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A7F64-8800-4636-9938-9BBD3B4FC4FA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450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Rajouter que cette collaboration a permis d’engager de nombreux étudiants issus de notre école ?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A7F64-8800-4636-9938-9BBD3B4FC4FA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590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A7F64-8800-4636-9938-9BBD3B4FC4FA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872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338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700809"/>
            <a:ext cx="10972800" cy="44253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390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700213"/>
            <a:ext cx="5384800" cy="44259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700213"/>
            <a:ext cx="5384800" cy="44259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3299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51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167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61525" y="4800600"/>
            <a:ext cx="735468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6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612775"/>
            <a:ext cx="121920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H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61525" y="5367338"/>
            <a:ext cx="735468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1962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612775"/>
            <a:ext cx="12192000" cy="569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H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61525" y="4800600"/>
            <a:ext cx="5434475" cy="566738"/>
          </a:xfrm>
          <a:prstGeom prst="rect">
            <a:avLst/>
          </a:prstGeom>
          <a:solidFill>
            <a:srgbClr val="3C3C3C">
              <a:alpha val="80000"/>
            </a:srgbClr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61525" y="5367338"/>
            <a:ext cx="5434475" cy="804862"/>
          </a:xfrm>
          <a:prstGeom prst="rect">
            <a:avLst/>
          </a:prstGeom>
          <a:solidFill>
            <a:srgbClr val="3C3C3C">
              <a:alpha val="80000"/>
            </a:srgb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9176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612775"/>
            <a:ext cx="12192000" cy="569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H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61525" y="4800600"/>
            <a:ext cx="5434475" cy="5667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H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61525" y="5367338"/>
            <a:ext cx="5434475" cy="8048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2600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63093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H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ACA39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3EEC6B3-74A9-44EB-9690-B604ED3EF10A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237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4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59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840416" y="6506294"/>
            <a:ext cx="586408" cy="288032"/>
          </a:xfrm>
          <a:prstGeom prst="rect">
            <a:avLst/>
          </a:prstGeom>
        </p:spPr>
        <p:txBody>
          <a:bodyPr/>
          <a:lstStyle/>
          <a:p>
            <a:fld id="{43EEC6B3-74A9-44EB-9690-B604ED3EF10A}" type="slidenum">
              <a:rPr lang="fr-CH" smtClean="0"/>
              <a:t>1</a:t>
            </a:fld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5918289" y="4581129"/>
            <a:ext cx="55783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Synthesis</a:t>
            </a:r>
            <a:r>
              <a:rPr lang="fr-CH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r-CH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lab</a:t>
            </a:r>
            <a:r>
              <a:rPr lang="fr-CH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to ton </a:t>
            </a:r>
            <a:r>
              <a:rPr lang="fr-CH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scale</a:t>
            </a:r>
            <a:endParaRPr lang="fr-CH" sz="2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fr-CH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V. Breguet Mercier / T. Chappuis / O. Vorlet</a:t>
            </a:r>
            <a:endParaRPr lang="fr-CH" sz="2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24983" y="6516514"/>
            <a:ext cx="3475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 err="1">
                <a:solidFill>
                  <a:srgbClr val="ACA39A"/>
                </a:solidFill>
                <a:latin typeface="Arial" pitchFamily="34" charset="0"/>
                <a:cs typeface="Arial" pitchFamily="34" charset="0"/>
              </a:rPr>
              <a:t>ChemTech</a:t>
            </a:r>
            <a:r>
              <a:rPr lang="fr-CH" sz="1000" dirty="0">
                <a:solidFill>
                  <a:srgbClr val="ACA39A"/>
                </a:solidFill>
                <a:latin typeface="Arial" pitchFamily="34" charset="0"/>
                <a:cs typeface="Arial" pitchFamily="34" charset="0"/>
              </a:rPr>
              <a:t> | </a:t>
            </a:r>
            <a:fld id="{8B7708C7-B7FE-4607-8946-B240C8F4A456}" type="datetime1">
              <a:rPr lang="fr-CH" sz="1000">
                <a:solidFill>
                  <a:srgbClr val="ACA39A"/>
                </a:solidFill>
                <a:latin typeface="Arial" pitchFamily="34" charset="0"/>
                <a:cs typeface="Arial" pitchFamily="34" charset="0"/>
              </a:rPr>
              <a:t>14.09.2021</a:t>
            </a:fld>
            <a:r>
              <a:rPr lang="fr-CH" sz="1000" dirty="0">
                <a:solidFill>
                  <a:srgbClr val="ACA39A"/>
                </a:solidFill>
                <a:latin typeface="Arial" pitchFamily="34" charset="0"/>
                <a:cs typeface="Arial" pitchFamily="34" charset="0"/>
              </a:rPr>
              <a:t> | 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700000" y="4509120"/>
            <a:ext cx="496800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5700000" y="6453336"/>
            <a:ext cx="496800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22D8B84-2E27-4716-91BB-B4F03F33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493" y="5450198"/>
            <a:ext cx="3771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Overview</a:t>
            </a:r>
            <a:r>
              <a:rPr lang="fr-CH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413142"/>
            <a:ext cx="10972800" cy="4824170"/>
          </a:xfrm>
        </p:spPr>
        <p:txBody>
          <a:bodyPr/>
          <a:lstStyle/>
          <a:p>
            <a:pPr marL="0" indent="0">
              <a:buNone/>
            </a:pPr>
            <a:r>
              <a:rPr lang="fr-CH" sz="2400" dirty="0"/>
              <a:t>Collaboration </a:t>
            </a:r>
            <a:r>
              <a:rPr lang="fr-CH" sz="2400" dirty="0" err="1"/>
              <a:t>with</a:t>
            </a:r>
            <a:r>
              <a:rPr lang="fr-CH" sz="2400" dirty="0"/>
              <a:t> Metalor for the </a:t>
            </a:r>
            <a:r>
              <a:rPr lang="fr-CH" sz="2400" dirty="0" err="1"/>
              <a:t>development</a:t>
            </a:r>
            <a:r>
              <a:rPr lang="fr-CH" sz="2400" dirty="0"/>
              <a:t> of </a:t>
            </a:r>
            <a:r>
              <a:rPr lang="fr-CH" sz="2400" dirty="0" err="1"/>
              <a:t>synthesis</a:t>
            </a:r>
            <a:r>
              <a:rPr lang="fr-CH" sz="2400" dirty="0"/>
              <a:t> </a:t>
            </a:r>
            <a:r>
              <a:rPr lang="fr-CH" sz="2400" dirty="0" err="1"/>
              <a:t>from</a:t>
            </a:r>
            <a:r>
              <a:rPr lang="fr-CH" sz="2400" dirty="0"/>
              <a:t> </a:t>
            </a:r>
            <a:r>
              <a:rPr lang="fr-CH" sz="2400" dirty="0" err="1"/>
              <a:t>lab</a:t>
            </a:r>
            <a:r>
              <a:rPr lang="fr-CH" sz="2400" dirty="0"/>
              <a:t> to </a:t>
            </a:r>
            <a:r>
              <a:rPr lang="fr-CH" sz="2400" dirty="0" err="1"/>
              <a:t>industrial</a:t>
            </a:r>
            <a:r>
              <a:rPr lang="fr-CH" sz="2400" dirty="0"/>
              <a:t> production</a:t>
            </a:r>
          </a:p>
          <a:p>
            <a:endParaRPr lang="fr-CH" sz="2400" dirty="0"/>
          </a:p>
          <a:p>
            <a:r>
              <a:rPr lang="fr-CH" sz="2400" dirty="0"/>
              <a:t>Target: </a:t>
            </a:r>
            <a:r>
              <a:rPr lang="fr-CH" sz="2400" dirty="0" err="1"/>
              <a:t>synthesis</a:t>
            </a:r>
            <a:r>
              <a:rPr lang="fr-CH" sz="2400" dirty="0"/>
              <a:t> of Pd-Ligand </a:t>
            </a:r>
            <a:r>
              <a:rPr lang="fr-CH" sz="2400" dirty="0" err="1"/>
              <a:t>catalysts</a:t>
            </a:r>
            <a:r>
              <a:rPr lang="fr-CH" sz="2400" dirty="0"/>
              <a:t> for the fine </a:t>
            </a:r>
            <a:r>
              <a:rPr lang="fr-CH" sz="2400" dirty="0" err="1"/>
              <a:t>chemical</a:t>
            </a:r>
            <a:r>
              <a:rPr lang="fr-CH" sz="2400" dirty="0"/>
              <a:t> </a:t>
            </a:r>
            <a:r>
              <a:rPr lang="fr-CH" sz="2400" dirty="0" err="1"/>
              <a:t>market</a:t>
            </a:r>
            <a:endParaRPr lang="fr-CH" sz="2400" dirty="0"/>
          </a:p>
          <a:p>
            <a:endParaRPr lang="fr-CH" sz="2400" dirty="0"/>
          </a:p>
          <a:p>
            <a:pPr marL="914400" lvl="1" indent="-514350">
              <a:buAutoNum type="arabicParenR"/>
            </a:pPr>
            <a:r>
              <a:rPr lang="fr-CH" sz="2000" dirty="0"/>
              <a:t>Select </a:t>
            </a:r>
            <a:r>
              <a:rPr lang="fr-CH" sz="2000" dirty="0" err="1"/>
              <a:t>potential</a:t>
            </a:r>
            <a:r>
              <a:rPr lang="fr-CH" sz="2000" dirty="0"/>
              <a:t> patent free </a:t>
            </a:r>
            <a:r>
              <a:rPr lang="fr-CH" sz="2000" dirty="0" err="1"/>
              <a:t>catalysts</a:t>
            </a:r>
            <a:r>
              <a:rPr lang="fr-CH" sz="2000" dirty="0"/>
              <a:t> </a:t>
            </a:r>
          </a:p>
          <a:p>
            <a:pPr marL="914400" lvl="1" indent="-514350">
              <a:buAutoNum type="arabicParenR"/>
            </a:pPr>
            <a:r>
              <a:rPr lang="fr-CH" sz="2000" dirty="0"/>
              <a:t>Select, </a:t>
            </a:r>
            <a:r>
              <a:rPr lang="fr-CH" sz="2000" dirty="0" err="1"/>
              <a:t>develop</a:t>
            </a:r>
            <a:r>
              <a:rPr lang="fr-CH" sz="2000" dirty="0"/>
              <a:t> and </a:t>
            </a:r>
            <a:r>
              <a:rPr lang="fr-CH" sz="2000" dirty="0" err="1"/>
              <a:t>optimize</a:t>
            </a:r>
            <a:r>
              <a:rPr lang="fr-CH" sz="2000" dirty="0"/>
              <a:t> </a:t>
            </a:r>
            <a:r>
              <a:rPr lang="fr-CH" sz="2000" dirty="0" err="1"/>
              <a:t>chemistry</a:t>
            </a:r>
            <a:r>
              <a:rPr lang="fr-CH" sz="2000" dirty="0"/>
              <a:t> at </a:t>
            </a:r>
            <a:r>
              <a:rPr lang="fr-CH" sz="2000" dirty="0" err="1"/>
              <a:t>lab</a:t>
            </a:r>
            <a:r>
              <a:rPr lang="fr-CH" sz="2000" dirty="0"/>
              <a:t> </a:t>
            </a:r>
            <a:r>
              <a:rPr lang="fr-CH" sz="2000" dirty="0" err="1"/>
              <a:t>scale</a:t>
            </a:r>
            <a:endParaRPr lang="fr-CH" sz="2000" dirty="0"/>
          </a:p>
          <a:p>
            <a:pPr marL="914400" lvl="1" indent="-514350">
              <a:buAutoNum type="arabicParenR"/>
            </a:pPr>
            <a:r>
              <a:rPr lang="fr-CH" sz="2000" dirty="0" err="1"/>
              <a:t>Measure</a:t>
            </a:r>
            <a:r>
              <a:rPr lang="fr-CH" sz="2000" dirty="0"/>
              <a:t> thermal </a:t>
            </a:r>
            <a:r>
              <a:rPr lang="fr-CH" sz="2000" dirty="0" err="1"/>
              <a:t>safety</a:t>
            </a:r>
            <a:r>
              <a:rPr lang="fr-CH" sz="2000" dirty="0"/>
              <a:t> data and </a:t>
            </a:r>
            <a:r>
              <a:rPr lang="fr-CH" sz="2000" dirty="0" err="1"/>
              <a:t>perform</a:t>
            </a:r>
            <a:r>
              <a:rPr lang="fr-CH" sz="2000" dirty="0"/>
              <a:t> </a:t>
            </a:r>
            <a:r>
              <a:rPr lang="fr-CH" sz="2000" dirty="0" err="1"/>
              <a:t>risk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fr-CH" sz="2000" dirty="0"/>
          </a:p>
          <a:p>
            <a:pPr marL="914400" lvl="1" indent="-514350">
              <a:buAutoNum type="arabicParenR"/>
            </a:pPr>
            <a:r>
              <a:rPr lang="fr-CH" sz="2000" dirty="0"/>
              <a:t>Scale-up the </a:t>
            </a:r>
            <a:r>
              <a:rPr lang="fr-CH" sz="2000" dirty="0" err="1"/>
              <a:t>synthesis</a:t>
            </a:r>
            <a:r>
              <a:rPr lang="fr-CH" sz="2000" dirty="0"/>
              <a:t> </a:t>
            </a:r>
            <a:r>
              <a:rPr lang="fr-CH" sz="2000" dirty="0" err="1"/>
              <a:t>from</a:t>
            </a:r>
            <a:r>
              <a:rPr lang="fr-CH" sz="2000" dirty="0"/>
              <a:t> </a:t>
            </a:r>
            <a:r>
              <a:rPr lang="fr-CH" sz="2000" dirty="0" err="1"/>
              <a:t>lab</a:t>
            </a:r>
            <a:r>
              <a:rPr lang="fr-CH" sz="2000" dirty="0"/>
              <a:t> </a:t>
            </a:r>
            <a:r>
              <a:rPr lang="fr-CH" sz="2000" dirty="0" err="1"/>
              <a:t>scale</a:t>
            </a:r>
            <a:r>
              <a:rPr lang="fr-CH" sz="2000" dirty="0"/>
              <a:t> (few </a:t>
            </a:r>
            <a:r>
              <a:rPr lang="fr-CH" sz="2000" dirty="0" err="1"/>
              <a:t>mL</a:t>
            </a:r>
            <a:r>
              <a:rPr lang="fr-CH" sz="2000" dirty="0"/>
              <a:t>) to </a:t>
            </a:r>
            <a:r>
              <a:rPr lang="fr-CH" sz="2000" dirty="0" err="1"/>
              <a:t>industrial</a:t>
            </a:r>
            <a:r>
              <a:rPr lang="fr-CH" sz="2000" dirty="0"/>
              <a:t> </a:t>
            </a:r>
            <a:r>
              <a:rPr lang="fr-CH" sz="2000" dirty="0" err="1"/>
              <a:t>scale</a:t>
            </a:r>
            <a:r>
              <a:rPr lang="fr-CH" sz="2000" dirty="0"/>
              <a:t> (0,6m</a:t>
            </a:r>
            <a:r>
              <a:rPr lang="fr-CH" sz="2000" baseline="30000" dirty="0"/>
              <a:t>3</a:t>
            </a:r>
            <a:r>
              <a:rPr lang="fr-CH" sz="2000" dirty="0"/>
              <a:t>)</a:t>
            </a:r>
          </a:p>
          <a:p>
            <a:pPr marL="914400" lvl="1" indent="-514350">
              <a:buAutoNum type="arabicParenR"/>
            </a:pPr>
            <a:r>
              <a:rPr lang="fr-CH" sz="2000" dirty="0"/>
              <a:t>Production</a:t>
            </a:r>
          </a:p>
          <a:p>
            <a:pPr marL="914400" lvl="1" indent="-514350">
              <a:buAutoNum type="arabicParenR"/>
            </a:pPr>
            <a:r>
              <a:rPr lang="fr-CH" sz="2000" dirty="0"/>
              <a:t>Tech </a:t>
            </a:r>
            <a:r>
              <a:rPr lang="fr-CH" sz="2000" dirty="0" err="1"/>
              <a:t>transfer</a:t>
            </a:r>
            <a:endParaRPr lang="fr-CH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EEC6B3-74A9-44EB-9690-B604ED3EF10A}" type="slidenum">
              <a:rPr lang="fr-CH" smtClean="0"/>
              <a:pPr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08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ADD21E-C20E-45CB-BC55-315B6F87E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EEC6B3-74A9-44EB-9690-B604ED3EF10A}" type="slidenum">
              <a:rPr lang="fr-CH" smtClean="0"/>
              <a:pPr/>
              <a:t>3</a:t>
            </a:fld>
            <a:endParaRPr lang="fr-CH"/>
          </a:p>
        </p:txBody>
      </p:sp>
      <p:pic>
        <p:nvPicPr>
          <p:cNvPr id="2" name="Metalor">
            <a:hlinkClick r:id="" action="ppaction://media"/>
            <a:extLst>
              <a:ext uri="{FF2B5EF4-FFF2-40B4-BE49-F238E27FC236}">
                <a16:creationId xmlns:a16="http://schemas.microsoft.com/office/drawing/2014/main" id="{A46B25AC-2342-4546-875D-094D8953A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188640"/>
            <a:ext cx="10963160" cy="613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3610FD0-A05C-4730-B189-312807307B13}"/>
              </a:ext>
            </a:extLst>
          </p:cNvPr>
          <p:cNvSpPr txBox="1"/>
          <p:nvPr/>
        </p:nvSpPr>
        <p:spPr>
          <a:xfrm>
            <a:off x="609600" y="1709982"/>
            <a:ext cx="5873261" cy="441618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514350" indent="-514350">
              <a:spcBef>
                <a:spcPct val="20000"/>
              </a:spcBef>
              <a:buFont typeface="Arial" pitchFamily="34" charset="0"/>
              <a:buAutoNum type="arabicParenR"/>
            </a:pPr>
            <a:r>
              <a:rPr lang="fr-CH" sz="2800" dirty="0">
                <a:latin typeface="Arial" pitchFamily="34" charset="0"/>
                <a:cs typeface="Arial" pitchFamily="34" charset="0"/>
              </a:rPr>
              <a:t>Select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molecules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>
              <a:spcBef>
                <a:spcPct val="20000"/>
              </a:spcBef>
              <a:buFont typeface="Arial" pitchFamily="34" charset="0"/>
              <a:buAutoNum type="arabicParenR"/>
            </a:pPr>
            <a:r>
              <a:rPr lang="fr-CH" sz="2800" dirty="0">
                <a:latin typeface="Arial" pitchFamily="34" charset="0"/>
                <a:cs typeface="Arial" pitchFamily="34" charset="0"/>
              </a:rPr>
              <a:t>Test and select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synthesis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routes</a:t>
            </a:r>
          </a:p>
          <a:p>
            <a:pPr marL="514350" indent="-514350">
              <a:spcBef>
                <a:spcPct val="20000"/>
              </a:spcBef>
              <a:buFont typeface="Arial" pitchFamily="34" charset="0"/>
              <a:buAutoNum type="arabicParenR"/>
            </a:pPr>
            <a:r>
              <a:rPr lang="fr-CH" sz="2800" dirty="0" err="1">
                <a:latin typeface="Arial" pitchFamily="34" charset="0"/>
                <a:cs typeface="Arial" pitchFamily="34" charset="0"/>
              </a:rPr>
              <a:t>Develop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synthesis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at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mL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scale</a:t>
            </a:r>
            <a:endParaRPr lang="fr-CH" sz="28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ct val="20000"/>
              </a:spcBef>
              <a:buFont typeface="Arial" pitchFamily="34" charset="0"/>
              <a:buAutoNum type="arabicParenR"/>
            </a:pPr>
            <a:r>
              <a:rPr lang="fr-CH" sz="2800" dirty="0" err="1">
                <a:latin typeface="Arial" pitchFamily="34" charset="0"/>
                <a:cs typeface="Arial" pitchFamily="34" charset="0"/>
              </a:rPr>
              <a:t>Optimize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process to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allow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further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scale</a:t>
            </a:r>
            <a:r>
              <a:rPr lang="fr-CH" sz="2800" dirty="0">
                <a:latin typeface="Arial" pitchFamily="34" charset="0"/>
                <a:cs typeface="Arial" pitchFamily="34" charset="0"/>
              </a:rPr>
              <a:t> up to liter </a:t>
            </a:r>
            <a:r>
              <a:rPr lang="fr-CH" sz="2800" dirty="0" err="1">
                <a:latin typeface="Arial" pitchFamily="34" charset="0"/>
                <a:cs typeface="Arial" pitchFamily="34" charset="0"/>
              </a:rPr>
              <a:t>scale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9F054B-9119-409F-900B-11EDC863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4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8B40C1-5426-420C-81C9-008862B1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</p:spPr>
        <p:txBody>
          <a:bodyPr anchor="ctr">
            <a:normAutofit/>
          </a:bodyPr>
          <a:lstStyle/>
          <a:p>
            <a:r>
              <a:rPr lang="fr-CH"/>
              <a:t>Lab</a:t>
            </a:r>
            <a:r>
              <a:rPr lang="fr-CH" dirty="0"/>
              <a:t> </a:t>
            </a:r>
            <a:r>
              <a:rPr lang="fr-CH"/>
              <a:t>synthesis</a:t>
            </a:r>
            <a:r>
              <a:rPr lang="fr-CH" dirty="0"/>
              <a:t> </a:t>
            </a:r>
            <a:r>
              <a:rPr lang="fr-CH"/>
              <a:t>development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6CA894B-1BFC-47E8-8E13-16071A03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63" y="1748450"/>
            <a:ext cx="5009660" cy="35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6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04F6832-B1ED-4F47-B200-5013B33E8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0463"/>
          <a:stretch/>
        </p:blipFill>
        <p:spPr>
          <a:xfrm>
            <a:off x="1915658" y="4619009"/>
            <a:ext cx="4610363" cy="1749880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CD1363-A687-49D0-885C-A1349613E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5883" y="1718142"/>
            <a:ext cx="5644775" cy="4408021"/>
          </a:xfrm>
        </p:spPr>
        <p:txBody>
          <a:bodyPr>
            <a:normAutofit/>
          </a:bodyPr>
          <a:lstStyle/>
          <a:p>
            <a:r>
              <a:rPr lang="fr-CH" dirty="0" err="1"/>
              <a:t>Differential</a:t>
            </a:r>
            <a:r>
              <a:rPr lang="fr-CH" dirty="0"/>
              <a:t> </a:t>
            </a:r>
            <a:r>
              <a:rPr lang="fr-CH" dirty="0" err="1"/>
              <a:t>calorimetry</a:t>
            </a:r>
            <a:r>
              <a:rPr lang="fr-CH" dirty="0"/>
              <a:t> (DSC) to </a:t>
            </a:r>
            <a:r>
              <a:rPr lang="fr-CH" dirty="0" err="1"/>
              <a:t>assess</a:t>
            </a:r>
            <a:r>
              <a:rPr lang="fr-CH" dirty="0"/>
              <a:t> </a:t>
            </a:r>
            <a:r>
              <a:rPr lang="fr-CH" dirty="0" err="1"/>
              <a:t>reactant</a:t>
            </a:r>
            <a:r>
              <a:rPr lang="fr-CH" dirty="0"/>
              <a:t> and </a:t>
            </a:r>
            <a:r>
              <a:rPr lang="fr-CH" dirty="0" err="1"/>
              <a:t>product</a:t>
            </a:r>
            <a:r>
              <a:rPr lang="fr-CH" dirty="0"/>
              <a:t> </a:t>
            </a:r>
            <a:r>
              <a:rPr lang="fr-CH" dirty="0" err="1"/>
              <a:t>stability</a:t>
            </a:r>
            <a:endParaRPr lang="fr-CH" dirty="0"/>
          </a:p>
          <a:p>
            <a:r>
              <a:rPr lang="fr-CH" dirty="0" err="1"/>
              <a:t>Reaction</a:t>
            </a:r>
            <a:r>
              <a:rPr lang="fr-CH" dirty="0"/>
              <a:t> </a:t>
            </a:r>
            <a:r>
              <a:rPr lang="fr-CH" dirty="0" err="1"/>
              <a:t>calorimetry</a:t>
            </a:r>
            <a:r>
              <a:rPr lang="fr-CH" dirty="0"/>
              <a:t> (RC1 or </a:t>
            </a:r>
            <a:r>
              <a:rPr lang="fr-CH" dirty="0" err="1"/>
              <a:t>Easymax</a:t>
            </a:r>
            <a:r>
              <a:rPr lang="fr-CH" dirty="0"/>
              <a:t>) to </a:t>
            </a:r>
            <a:r>
              <a:rPr lang="fr-CH" dirty="0" err="1"/>
              <a:t>evaluate</a:t>
            </a:r>
            <a:r>
              <a:rPr lang="fr-CH" dirty="0"/>
              <a:t> </a:t>
            </a:r>
            <a:r>
              <a:rPr lang="fr-CH" dirty="0" err="1"/>
              <a:t>heat</a:t>
            </a:r>
            <a:r>
              <a:rPr lang="fr-CH" dirty="0"/>
              <a:t> of </a:t>
            </a:r>
            <a:r>
              <a:rPr lang="fr-CH" dirty="0" err="1"/>
              <a:t>reaction</a:t>
            </a:r>
            <a:r>
              <a:rPr lang="fr-CH" dirty="0"/>
              <a:t>, </a:t>
            </a:r>
            <a:r>
              <a:rPr lang="fr-CH" dirty="0" err="1"/>
              <a:t>potential</a:t>
            </a:r>
            <a:r>
              <a:rPr lang="fr-CH" dirty="0"/>
              <a:t> </a:t>
            </a:r>
            <a:r>
              <a:rPr lang="fr-CH" dirty="0" err="1"/>
              <a:t>heat</a:t>
            </a:r>
            <a:r>
              <a:rPr lang="fr-CH" dirty="0"/>
              <a:t> accumulation</a:t>
            </a:r>
          </a:p>
          <a:p>
            <a:r>
              <a:rPr lang="fr-CH" dirty="0"/>
              <a:t>Risk </a:t>
            </a:r>
            <a:r>
              <a:rPr lang="fr-CH" dirty="0" err="1"/>
              <a:t>analysis</a:t>
            </a:r>
            <a:r>
              <a:rPr lang="fr-CH" dirty="0"/>
              <a:t> to </a:t>
            </a:r>
            <a:r>
              <a:rPr lang="fr-CH" dirty="0" err="1"/>
              <a:t>ensure</a:t>
            </a:r>
            <a:r>
              <a:rPr lang="fr-CH" dirty="0"/>
              <a:t> process </a:t>
            </a:r>
            <a:r>
              <a:rPr lang="fr-CH" dirty="0" err="1"/>
              <a:t>safety</a:t>
            </a:r>
            <a:r>
              <a:rPr lang="fr-CH" dirty="0"/>
              <a:t> at large </a:t>
            </a:r>
            <a:r>
              <a:rPr lang="fr-CH" dirty="0" err="1"/>
              <a:t>scale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197569-586A-4A25-B877-79C9A55AB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5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7C069B-BB07-44A3-B745-EFA638F8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</p:spPr>
        <p:txBody>
          <a:bodyPr anchor="ctr">
            <a:normAutofit/>
          </a:bodyPr>
          <a:lstStyle/>
          <a:p>
            <a:r>
              <a:rPr lang="fr-CH" dirty="0"/>
              <a:t>Thermal </a:t>
            </a:r>
            <a:r>
              <a:rPr lang="fr-CH" dirty="0" err="1"/>
              <a:t>safety</a:t>
            </a:r>
            <a:r>
              <a:rPr lang="fr-CH" dirty="0"/>
              <a:t> and Risk </a:t>
            </a:r>
            <a:r>
              <a:rPr lang="fr-CH" dirty="0" err="1"/>
              <a:t>analysis</a:t>
            </a:r>
            <a:endParaRPr lang="en-US" dirty="0"/>
          </a:p>
        </p:txBody>
      </p:sp>
      <p:pic>
        <p:nvPicPr>
          <p:cNvPr id="20" name="Image 19" descr="Une image contenant intérieur, encombré, fraise&#10;&#10;Description générée automatiquement">
            <a:extLst>
              <a:ext uri="{FF2B5EF4-FFF2-40B4-BE49-F238E27FC236}">
                <a16:creationId xmlns:a16="http://schemas.microsoft.com/office/drawing/2014/main" id="{83216764-50D0-4F9B-A96B-981BE349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53090"/>
            <a:ext cx="3419872" cy="2564904"/>
          </a:xfrm>
          <a:prstGeom prst="rect">
            <a:avLst/>
          </a:prstGeom>
        </p:spPr>
      </p:pic>
      <p:pic>
        <p:nvPicPr>
          <p:cNvPr id="23" name="Espace réservé du contenu 9">
            <a:extLst>
              <a:ext uri="{FF2B5EF4-FFF2-40B4-BE49-F238E27FC236}">
                <a16:creationId xmlns:a16="http://schemas.microsoft.com/office/drawing/2014/main" id="{DE4F9571-30B5-453B-9305-AAB4C92FB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85" t="32804" b="41165"/>
          <a:stretch/>
        </p:blipFill>
        <p:spPr>
          <a:xfrm>
            <a:off x="421747" y="4915746"/>
            <a:ext cx="2089157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6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7DEC2A-9F48-4A04-9062-CF6DC086F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8495" y="1856487"/>
            <a:ext cx="5384800" cy="32504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H" sz="2400" dirty="0" err="1"/>
              <a:t>Intermediate</a:t>
            </a:r>
            <a:r>
              <a:rPr lang="fr-CH" sz="2400" dirty="0"/>
              <a:t> scale-up (10 and 100L)</a:t>
            </a:r>
          </a:p>
          <a:p>
            <a:pPr>
              <a:lnSpc>
                <a:spcPct val="90000"/>
              </a:lnSpc>
            </a:pPr>
            <a:r>
              <a:rPr lang="fr-CH" sz="2400" dirty="0" err="1"/>
              <a:t>Choice</a:t>
            </a:r>
            <a:r>
              <a:rPr lang="fr-CH" sz="2400" dirty="0"/>
              <a:t> of </a:t>
            </a:r>
            <a:r>
              <a:rPr lang="fr-CH" sz="2400" dirty="0" err="1"/>
              <a:t>equipment</a:t>
            </a:r>
            <a:r>
              <a:rPr lang="fr-CH" sz="2400" dirty="0"/>
              <a:t> for large </a:t>
            </a:r>
            <a:r>
              <a:rPr lang="fr-CH" sz="2400" dirty="0" err="1"/>
              <a:t>scale</a:t>
            </a:r>
            <a:r>
              <a:rPr lang="fr-CH" sz="2400" dirty="0"/>
              <a:t> </a:t>
            </a:r>
            <a:r>
              <a:rPr lang="fr-CH" sz="2400" dirty="0" err="1"/>
              <a:t>synthesis</a:t>
            </a:r>
            <a:endParaRPr lang="fr-CH" sz="2400" dirty="0"/>
          </a:p>
          <a:p>
            <a:pPr>
              <a:lnSpc>
                <a:spcPct val="90000"/>
              </a:lnSpc>
            </a:pPr>
            <a:r>
              <a:rPr lang="fr-CH" sz="2400" dirty="0"/>
              <a:t>«Standard </a:t>
            </a:r>
            <a:r>
              <a:rPr lang="fr-CH" sz="2400" dirty="0" err="1"/>
              <a:t>Manufactoring</a:t>
            </a:r>
            <a:r>
              <a:rPr lang="fr-CH" sz="2400" dirty="0"/>
              <a:t> </a:t>
            </a:r>
            <a:r>
              <a:rPr lang="fr-CH" sz="2400" dirty="0" err="1"/>
              <a:t>Procedure</a:t>
            </a:r>
            <a:r>
              <a:rPr lang="fr-CH" sz="2400" dirty="0"/>
              <a:t>» and batch protocoles</a:t>
            </a:r>
          </a:p>
          <a:p>
            <a:pPr>
              <a:lnSpc>
                <a:spcPct val="90000"/>
              </a:lnSpc>
            </a:pPr>
            <a:r>
              <a:rPr lang="fr-CH" sz="2400" dirty="0" err="1"/>
              <a:t>Ensure</a:t>
            </a:r>
            <a:r>
              <a:rPr lang="fr-CH" sz="2400" dirty="0"/>
              <a:t> </a:t>
            </a:r>
            <a:r>
              <a:rPr lang="fr-CH" sz="2400" dirty="0" err="1"/>
              <a:t>logistic</a:t>
            </a:r>
            <a:r>
              <a:rPr lang="fr-CH" sz="2400" dirty="0"/>
              <a:t> flux of </a:t>
            </a:r>
            <a:r>
              <a:rPr lang="fr-CH" sz="2400" dirty="0" err="1"/>
              <a:t>hazardous</a:t>
            </a:r>
            <a:r>
              <a:rPr lang="fr-CH" sz="2400" dirty="0"/>
              <a:t> and </a:t>
            </a:r>
            <a:r>
              <a:rPr lang="fr-CH" sz="2400" dirty="0" err="1"/>
              <a:t>precious</a:t>
            </a:r>
            <a:r>
              <a:rPr lang="fr-CH" sz="2400" dirty="0"/>
              <a:t> </a:t>
            </a:r>
            <a:r>
              <a:rPr lang="fr-CH" sz="2400" dirty="0" err="1"/>
              <a:t>chemicals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0CF8BA-05E0-48CF-9ACC-89A7CC715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376" y="1124744"/>
            <a:ext cx="2124455" cy="44259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02BFD-0DA2-4875-8ED8-823C0E256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6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5546B-B92E-4ECF-9070-9FE85EAE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</p:spPr>
        <p:txBody>
          <a:bodyPr anchor="ctr">
            <a:normAutofit/>
          </a:bodyPr>
          <a:lstStyle/>
          <a:p>
            <a:r>
              <a:rPr lang="fr-CH" dirty="0"/>
              <a:t>Scale-up</a:t>
            </a:r>
            <a:endParaRPr lang="en-US" dirty="0"/>
          </a:p>
        </p:txBody>
      </p:sp>
      <p:pic>
        <p:nvPicPr>
          <p:cNvPr id="8" name="Image 7" descr="Une image contenant intérieur, plusieurs, engin, fraise&#10;&#10;Description générée automatiquement">
            <a:extLst>
              <a:ext uri="{FF2B5EF4-FFF2-40B4-BE49-F238E27FC236}">
                <a16:creationId xmlns:a16="http://schemas.microsoft.com/office/drawing/2014/main" id="{CD8A03E1-0049-4853-A152-57C4A59FAF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-1939" b="-2"/>
          <a:stretch/>
        </p:blipFill>
        <p:spPr>
          <a:xfrm rot="5400000">
            <a:off x="7945996" y="1914290"/>
            <a:ext cx="4176464" cy="309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821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projecteur&#10;&#10;Description générée automatiquement">
            <a:extLst>
              <a:ext uri="{FF2B5EF4-FFF2-40B4-BE49-F238E27FC236}">
                <a16:creationId xmlns:a16="http://schemas.microsoft.com/office/drawing/2014/main" id="{7FD8745B-67BE-478C-B2AD-7E5DE3CE7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3737" y="2364854"/>
            <a:ext cx="3745328" cy="2106747"/>
          </a:xfrm>
          <a:prstGeom prst="rect">
            <a:avLst/>
          </a:prstGeom>
        </p:spPr>
      </p:pic>
      <p:pic>
        <p:nvPicPr>
          <p:cNvPr id="6" name="Image 5" descr="Une image contenant plante, fermer&#10;&#10;Description générée automatiquement">
            <a:extLst>
              <a:ext uri="{FF2B5EF4-FFF2-40B4-BE49-F238E27FC236}">
                <a16:creationId xmlns:a16="http://schemas.microsoft.com/office/drawing/2014/main" id="{C399D2A3-F022-4D58-993C-2C5C81A15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7727" y="1858895"/>
            <a:ext cx="5696545" cy="3204306"/>
          </a:xfrm>
          <a:prstGeom prst="rect">
            <a:avLst/>
          </a:prstGeo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EEB96A-EC90-4F05-AEBD-16C8C4019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7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5FF03E-D18A-41BB-973E-F38AAA40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4800600"/>
            <a:ext cx="5434475" cy="566738"/>
          </a:xfrm>
          <a:solidFill>
            <a:schemeClr val="tx1">
              <a:lumMod val="50000"/>
              <a:alpha val="80000"/>
            </a:schemeClr>
          </a:solidFill>
        </p:spPr>
        <p:txBody>
          <a:bodyPr anchor="b">
            <a:normAutofit/>
          </a:bodyPr>
          <a:lstStyle/>
          <a:p>
            <a:r>
              <a:rPr lang="fr-CH" sz="2400" dirty="0"/>
              <a:t>Production</a:t>
            </a:r>
            <a:endParaRPr lang="en-US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DD3183-7A73-4856-A5F1-5CB2FF8D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368" y="5367338"/>
            <a:ext cx="5434475" cy="804862"/>
          </a:xfrm>
        </p:spPr>
        <p:txBody>
          <a:bodyPr>
            <a:normAutofit/>
          </a:bodyPr>
          <a:lstStyle/>
          <a:p>
            <a:r>
              <a:rPr lang="fr-CH" sz="1600" dirty="0"/>
              <a:t>Production at 600 L </a:t>
            </a:r>
            <a:r>
              <a:rPr lang="fr-CH" sz="1600" dirty="0" err="1"/>
              <a:t>scale</a:t>
            </a:r>
            <a:r>
              <a:rPr lang="fr-CH" sz="1600" dirty="0"/>
              <a:t> (</a:t>
            </a:r>
            <a:r>
              <a:rPr lang="fr-CH" sz="1600" dirty="0" err="1"/>
              <a:t>several</a:t>
            </a:r>
            <a:r>
              <a:rPr lang="fr-CH" sz="1600" dirty="0"/>
              <a:t> </a:t>
            </a:r>
            <a:r>
              <a:rPr lang="fr-CH" sz="1600" dirty="0" err="1"/>
              <a:t>batches</a:t>
            </a:r>
            <a:r>
              <a:rPr lang="fr-CH" sz="1600" dirty="0"/>
              <a:t> per </a:t>
            </a:r>
            <a:r>
              <a:rPr lang="fr-CH" sz="1600" dirty="0" err="1"/>
              <a:t>week</a:t>
            </a:r>
            <a:r>
              <a:rPr lang="fr-CH" sz="1600" dirty="0"/>
              <a:t>)</a:t>
            </a:r>
            <a:endParaRPr lang="en-US" sz="1600" dirty="0"/>
          </a:p>
        </p:txBody>
      </p:sp>
      <p:pic>
        <p:nvPicPr>
          <p:cNvPr id="8" name="Image 7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C416AD-9FDE-4AE2-ABF7-47A28B66BC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8847" y="2376706"/>
            <a:ext cx="3855438" cy="2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intérieur, équipement électronique, afficher&#10;&#10;Description générée automatiquement">
            <a:extLst>
              <a:ext uri="{FF2B5EF4-FFF2-40B4-BE49-F238E27FC236}">
                <a16:creationId xmlns:a16="http://schemas.microsoft.com/office/drawing/2014/main" id="{3EBEB690-4BEA-4E73-B686-3AE48ABBB3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4" b="25628"/>
          <a:stretch/>
        </p:blipFill>
        <p:spPr>
          <a:xfrm>
            <a:off x="20" y="612775"/>
            <a:ext cx="12191980" cy="5696545"/>
          </a:xfrm>
          <a:prstGeom prst="rect">
            <a:avLst/>
          </a:prstGeo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E8882-F6F9-43C9-97DC-866319A9A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8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61E90A-18B0-4FE3-AE2D-9A368027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25" y="4800600"/>
            <a:ext cx="5434475" cy="566738"/>
          </a:xfrm>
        </p:spPr>
        <p:txBody>
          <a:bodyPr anchor="b">
            <a:normAutofit/>
          </a:bodyPr>
          <a:lstStyle/>
          <a:p>
            <a:r>
              <a:rPr lang="fr-CH" sz="2400" dirty="0"/>
              <a:t>Tech </a:t>
            </a:r>
            <a:r>
              <a:rPr lang="fr-CH" sz="2400" dirty="0" err="1"/>
              <a:t>transfer</a:t>
            </a:r>
            <a:r>
              <a:rPr lang="fr-CH" sz="2400" dirty="0"/>
              <a:t> </a:t>
            </a:r>
            <a:endParaRPr lang="en-US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44DE82-76A9-46EA-B810-F6B811BA8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25" y="5367338"/>
            <a:ext cx="5434475" cy="804862"/>
          </a:xfrm>
        </p:spPr>
        <p:txBody>
          <a:bodyPr>
            <a:normAutofit lnSpcReduction="10000"/>
          </a:bodyPr>
          <a:lstStyle/>
          <a:p>
            <a:r>
              <a:rPr lang="fr-CH" dirty="0"/>
              <a:t>Help and support the </a:t>
            </a:r>
            <a:r>
              <a:rPr lang="fr-CH" dirty="0" err="1"/>
              <a:t>company</a:t>
            </a:r>
            <a:r>
              <a:rPr lang="fr-CH" dirty="0"/>
              <a:t> to </a:t>
            </a:r>
            <a:r>
              <a:rPr lang="fr-CH" dirty="0" err="1"/>
              <a:t>build</a:t>
            </a:r>
            <a:r>
              <a:rPr lang="fr-CH" dirty="0"/>
              <a:t>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own</a:t>
            </a:r>
            <a:r>
              <a:rPr lang="fr-CH" dirty="0"/>
              <a:t> </a:t>
            </a:r>
            <a:r>
              <a:rPr lang="fr-CH" dirty="0" err="1"/>
              <a:t>facility</a:t>
            </a:r>
            <a:endParaRPr lang="fr-CH" dirty="0"/>
          </a:p>
          <a:p>
            <a:r>
              <a:rPr lang="fr-CH" dirty="0"/>
              <a:t>Share </a:t>
            </a:r>
            <a:r>
              <a:rPr lang="fr-CH" dirty="0" err="1"/>
              <a:t>scientific</a:t>
            </a:r>
            <a:r>
              <a:rPr lang="fr-CH" dirty="0"/>
              <a:t> and </a:t>
            </a:r>
            <a:r>
              <a:rPr lang="fr-CH" dirty="0" err="1"/>
              <a:t>technical</a:t>
            </a:r>
            <a:r>
              <a:rPr lang="fr-CH" dirty="0"/>
              <a:t> </a:t>
            </a:r>
            <a:r>
              <a:rPr lang="fr-CH" dirty="0" err="1"/>
              <a:t>knowledge</a:t>
            </a:r>
            <a:r>
              <a:rPr lang="fr-CH" dirty="0"/>
              <a:t> </a:t>
            </a:r>
          </a:p>
          <a:p>
            <a:r>
              <a:rPr lang="fr-CH" dirty="0"/>
              <a:t>Consulting </a:t>
            </a:r>
            <a:r>
              <a:rPr lang="fr-CH" dirty="0" err="1"/>
              <a:t>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7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vert&#10;&#10;Description générée automatiquement">
            <a:extLst>
              <a:ext uri="{FF2B5EF4-FFF2-40B4-BE49-F238E27FC236}">
                <a16:creationId xmlns:a16="http://schemas.microsoft.com/office/drawing/2014/main" id="{3604067F-9F8E-4DF2-8977-90BDABEFED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4" b="18038"/>
          <a:stretch/>
        </p:blipFill>
        <p:spPr>
          <a:xfrm>
            <a:off x="20" y="612775"/>
            <a:ext cx="12191980" cy="5696545"/>
          </a:xfrm>
          <a:prstGeom prst="rect">
            <a:avLst/>
          </a:prstGeo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530B5C-DA25-4E2E-8FE1-855C9CB17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7" y="6503572"/>
            <a:ext cx="768085" cy="288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EC6B3-74A9-44EB-9690-B604ED3EF10A}" type="slidenum">
              <a:rPr lang="fr-CH" smtClean="0"/>
              <a:pPr>
                <a:spcAft>
                  <a:spcPts val="600"/>
                </a:spcAft>
              </a:pPr>
              <a:t>9</a:t>
            </a:fld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79BB68-4144-4F88-9359-47AE1FCC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846" y="3811277"/>
            <a:ext cx="3024336" cy="1034718"/>
          </a:xfrm>
        </p:spPr>
        <p:txBody>
          <a:bodyPr anchor="ctr">
            <a:normAutofit/>
          </a:bodyPr>
          <a:lstStyle/>
          <a:p>
            <a:pPr algn="ctr"/>
            <a:r>
              <a:rPr lang="fr-CH" sz="3200" dirty="0"/>
              <a:t>Questions ?</a:t>
            </a:r>
            <a:endParaRPr lang="en-US" sz="32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7C3601-7C94-486F-8BC9-B46654F8F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9935" y="6015410"/>
            <a:ext cx="5434475" cy="293910"/>
          </a:xfrm>
        </p:spPr>
        <p:txBody>
          <a:bodyPr/>
          <a:lstStyle/>
          <a:p>
            <a:r>
              <a:rPr lang="fr-CH" dirty="0" err="1"/>
              <a:t>Aknowledgement</a:t>
            </a:r>
            <a:r>
              <a:rPr lang="fr-CH" dirty="0"/>
              <a:t> to Prof J-P Bourgeois &amp; Metalor Technologies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04551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PT EIAFR 2012_blanc_final">
  <a:themeElements>
    <a:clrScheme name="Personnalisé 1">
      <a:dk1>
        <a:srgbClr val="797979"/>
      </a:dk1>
      <a:lt1>
        <a:sysClr val="window" lastClr="FFFFFF"/>
      </a:lt1>
      <a:dk2>
        <a:srgbClr val="007CB7"/>
      </a:dk2>
      <a:lt2>
        <a:srgbClr val="D1E7F2"/>
      </a:lt2>
      <a:accent1>
        <a:srgbClr val="4FA1CF"/>
      </a:accent1>
      <a:accent2>
        <a:srgbClr val="E01257"/>
      </a:accent2>
      <a:accent3>
        <a:srgbClr val="31939E"/>
      </a:accent3>
      <a:accent4>
        <a:srgbClr val="595959"/>
      </a:accent4>
      <a:accent5>
        <a:srgbClr val="6E95A6"/>
      </a:accent5>
      <a:accent6>
        <a:srgbClr val="FF6633"/>
      </a:accent6>
      <a:hlink>
        <a:srgbClr val="7BB9DB"/>
      </a:hlink>
      <a:folHlink>
        <a:srgbClr val="0A3B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8EA5D2B7BA2A45B07D517F9E3CE4B9" ma:contentTypeVersion="10" ma:contentTypeDescription="Crée un document." ma:contentTypeScope="" ma:versionID="be2dc1424f8356340924fcfa12bb89c3">
  <xsd:schema xmlns:xsd="http://www.w3.org/2001/XMLSchema" xmlns:xs="http://www.w3.org/2001/XMLSchema" xmlns:p="http://schemas.microsoft.com/office/2006/metadata/properties" xmlns:ns2="ffa2d09e-b643-4683-bb52-6107ecc3d791" targetNamespace="http://schemas.microsoft.com/office/2006/metadata/properties" ma:root="true" ma:fieldsID="758ebd702b78088b0a892fcc9674fe25" ns2:_="">
    <xsd:import namespace="ffa2d09e-b643-4683-bb52-6107ecc3d7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2d09e-b643-4683-bb52-6107ecc3d7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1E7ECE-F321-4D02-9758-69BC58BB1F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B9D3F-001D-46D4-8D19-2CB42DB08D88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641ea003-c582-42e1-9eae-9d3d2cd9f0bb"/>
    <ds:schemaRef ds:uri="http://schemas.microsoft.com/office/infopath/2007/PartnerControls"/>
    <ds:schemaRef ds:uri="2f7234fc-d4b1-414a-b47a-9399ebc770e9"/>
    <ds:schemaRef ds:uri="http://schemas.openxmlformats.org/package/2006/metadata/core-properties"/>
    <ds:schemaRef ds:uri="76584b67-a7e9-4a55-be01-8955a44b6ed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49F60E-17F2-4F05-97C2-DAC53094D1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2d09e-b643-4683-bb52-6107ecc3d7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56</Paragraphs>
  <Slides>9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Modèle PPT EIAFR 2012_blanc_final</vt:lpstr>
      <vt:lpstr>PowerPoint Presentation</vt:lpstr>
      <vt:lpstr>Overview </vt:lpstr>
      <vt:lpstr>PowerPoint Presentation</vt:lpstr>
      <vt:lpstr>Lab synthesis development</vt:lpstr>
      <vt:lpstr>Thermal safety and Risk analysis</vt:lpstr>
      <vt:lpstr>Scale-up</vt:lpstr>
      <vt:lpstr>Production</vt:lpstr>
      <vt:lpstr>Tech transfer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Breguet Mercier Véronique</dc:creator>
  <cp:lastModifiedBy>Breguet Mercier Véronique</cp:lastModifiedBy>
  <cp:revision>33</cp:revision>
  <dcterms:created xsi:type="dcterms:W3CDTF">2021-09-13T15:21:08Z</dcterms:created>
  <dcterms:modified xsi:type="dcterms:W3CDTF">2021-09-14T14:14:59Z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0x010100578EA5D2B7BA2A45B07D517F9E3CE4B9</vt:lpwstr>
  </property>
</Properties>
</file>